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sldIdLst>
    <p:sldId id="256" r:id="rId4"/>
    <p:sldId id="277" r:id="rId5"/>
    <p:sldId id="260" r:id="rId6"/>
    <p:sldId id="261" r:id="rId7"/>
    <p:sldId id="262" r:id="rId8"/>
    <p:sldId id="258" r:id="rId9"/>
    <p:sldId id="264" r:id="rId10"/>
    <p:sldId id="269" r:id="rId11"/>
    <p:sldId id="257" r:id="rId12"/>
    <p:sldId id="272" r:id="rId13"/>
    <p:sldId id="276" r:id="rId14"/>
    <p:sldId id="273" r:id="rId15"/>
    <p:sldId id="275" r:id="rId16"/>
    <p:sldId id="278" r:id="rId17"/>
    <p:sldId id="279" r:id="rId18"/>
    <p:sldId id="281" r:id="rId19"/>
    <p:sldId id="28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6" autoAdjust="0"/>
    <p:restoredTop sz="94660"/>
  </p:normalViewPr>
  <p:slideViewPr>
    <p:cSldViewPr>
      <p:cViewPr varScale="1">
        <p:scale>
          <a:sx n="66" d="100"/>
          <a:sy n="66" d="100"/>
        </p:scale>
        <p:origin x="-9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3E35-54DB-488B-AAC8-F9FB9C598CCB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D573-FA7E-4291-9497-E62E419FC2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3E35-54DB-488B-AAC8-F9FB9C598CCB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D573-FA7E-4291-9497-E62E419FC2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3E35-54DB-488B-AAC8-F9FB9C598CCB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D573-FA7E-4291-9497-E62E419FC2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3E35-54DB-488B-AAC8-F9FB9C598CCB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D573-FA7E-4291-9497-E62E419FC2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3E35-54DB-488B-AAC8-F9FB9C598CCB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D573-FA7E-4291-9497-E62E419FC2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3E35-54DB-488B-AAC8-F9FB9C598CCB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D573-FA7E-4291-9497-E62E419FC2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3E35-54DB-488B-AAC8-F9FB9C598CCB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D573-FA7E-4291-9497-E62E419FC2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3E35-54DB-488B-AAC8-F9FB9C598CCB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D573-FA7E-4291-9497-E62E419FC2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3E35-54DB-488B-AAC8-F9FB9C598CCB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D573-FA7E-4291-9497-E62E419FC2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3E35-54DB-488B-AAC8-F9FB9C598CCB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D573-FA7E-4291-9497-E62E419FC2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3E35-54DB-488B-AAC8-F9FB9C598CCB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D573-FA7E-4291-9497-E62E419FC2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3E35-54DB-488B-AAC8-F9FB9C598CCB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D573-FA7E-4291-9497-E62E419FC2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3E35-54DB-488B-AAC8-F9FB9C598CCB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3D573-FA7E-4291-9497-E62E419FC2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23E35-54DB-488B-AAC8-F9FB9C598CCB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3D573-FA7E-4291-9497-E62E419FC2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0923E35-54DB-488B-AAC8-F9FB9C598CCB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9F3D573-FA7E-4291-9497-E62E419FC2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0923E35-54DB-488B-AAC8-F9FB9C598CCB}" type="datetimeFigureOut">
              <a:rPr lang="en-US" smtClean="0"/>
              <a:pPr/>
              <a:t>9/29/2010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9F3D573-FA7E-4291-9497-E62E419FC24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E:\1920s\music%20and%20video\28%20-%20Hotter%20Than%20That.mp3" TargetMode="External"/><Relationship Id="rId1" Type="http://schemas.openxmlformats.org/officeDocument/2006/relationships/audio" Target="file:///\\PHLGRPC2\SYS\1920s\music%20and%20video\28%20-%20Hotter%20Than%20That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0.png"/><Relationship Id="rId2" Type="http://schemas.openxmlformats.org/officeDocument/2006/relationships/audio" Target="file:///E:\1920s\music%20and%20video\COLW143576-2.mp3" TargetMode="External"/><Relationship Id="rId1" Type="http://schemas.openxmlformats.org/officeDocument/2006/relationships/audio" Target="file:///\\PHLGRPC2\SYS\1920s\music%20and%20video\COLW143576-2.mp3" TargetMode="Externa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E:\1920s\music%20and%20video\lindbergh.mp3" TargetMode="External"/><Relationship Id="rId1" Type="http://schemas.openxmlformats.org/officeDocument/2006/relationships/audio" Target="file:///\\PHLGRPC2\SYS\1920s\music%20and%20video\lindbergh.mp3" TargetMode="Externa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990600"/>
            <a:ext cx="6858000" cy="4648200"/>
          </a:xfrm>
        </p:spPr>
        <p:txBody>
          <a:bodyPr>
            <a:normAutofit lnSpcReduction="10000"/>
          </a:bodyPr>
          <a:lstStyle/>
          <a:p>
            <a:r>
              <a:rPr lang="en-US" sz="8800" dirty="0" smtClean="0">
                <a:latin typeface="Bauhaus 93" pitchFamily="82" charset="0"/>
              </a:rPr>
              <a:t>What year was it?</a:t>
            </a:r>
            <a:br>
              <a:rPr lang="en-US" sz="8800" dirty="0" smtClean="0">
                <a:latin typeface="Bauhaus 93" pitchFamily="82" charset="0"/>
              </a:rPr>
            </a:br>
            <a:endParaRPr lang="en-US" sz="8800" dirty="0" smtClean="0">
              <a:latin typeface="Bauhaus 93" pitchFamily="82" charset="0"/>
            </a:endParaRPr>
          </a:p>
          <a:p>
            <a:r>
              <a:rPr lang="en-US" dirty="0" smtClean="0">
                <a:latin typeface="Bauhaus 93" pitchFamily="82" charset="0"/>
              </a:rPr>
              <a:t>By Shenandoah </a:t>
            </a:r>
            <a:r>
              <a:rPr lang="en-US" dirty="0" err="1" smtClean="0">
                <a:latin typeface="Bauhaus 93" pitchFamily="82" charset="0"/>
              </a:rPr>
              <a:t>Paun</a:t>
            </a:r>
            <a:endParaRPr lang="en-US" dirty="0" smtClean="0">
              <a:latin typeface="Bauhaus 93" pitchFamily="82" charset="0"/>
            </a:endParaRPr>
          </a:p>
        </p:txBody>
      </p:sp>
      <p:pic>
        <p:nvPicPr>
          <p:cNvPr id="4" name="28 - Hotter Than Tha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29600" y="6172200"/>
            <a:ext cx="304800" cy="304800"/>
          </a:xfrm>
          <a:prstGeom prst="rect">
            <a:avLst/>
          </a:prstGeom>
        </p:spPr>
      </p:pic>
      <p:pic>
        <p:nvPicPr>
          <p:cNvPr id="5" name="28 - Hotter Than Tha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229600" y="5715000"/>
            <a:ext cx="304800" cy="304800"/>
          </a:xfrm>
          <a:prstGeom prst="rect">
            <a:avLst/>
          </a:prstGeom>
        </p:spPr>
      </p:pic>
      <p:pic>
        <p:nvPicPr>
          <p:cNvPr id="6" name="28 - Hotter Than Tha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229600" y="5334000"/>
            <a:ext cx="304800" cy="304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showWhenStopped="0"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numSld="10" showWhenStopped="0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peakeas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685800"/>
            <a:ext cx="6326038" cy="4191000"/>
          </a:xfrm>
          <a:prstGeom prst="rect">
            <a:avLst/>
          </a:prstGeom>
          <a:ln w="76200">
            <a:solidFill>
              <a:schemeClr val="accent2"/>
            </a:solidFill>
          </a:ln>
        </p:spPr>
      </p:pic>
      <p:pic>
        <p:nvPicPr>
          <p:cNvPr id="5" name="Picture 4" descr="Speakeasyme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1600200"/>
            <a:ext cx="6248400" cy="4721013"/>
          </a:xfrm>
          <a:prstGeom prst="rect">
            <a:avLst/>
          </a:prstGeom>
          <a:ln w="76200">
            <a:solidFill>
              <a:srgbClr val="0070C0"/>
            </a:solidFill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914400"/>
            <a:ext cx="5715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Britannic Bold" pitchFamily="34" charset="0"/>
              </a:rPr>
              <a:t>Despite all the fun, worldwide conflict was brewing, rooted in the conflicts between Socialism and Capitalism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" name="Picture 2" descr="1927 cartoon capitalis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524637"/>
            <a:ext cx="8278906" cy="63333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62400" y="838200"/>
            <a:ext cx="4876800" cy="507831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Britannic Bold" pitchFamily="34" charset="0"/>
              </a:rPr>
              <a:t>Joseph Stalin’ secured undisputed control over the Soviet Union when Leon Trotsky was expelled from the Central Committee, bringing changes to Soviet society that would last for decades.</a:t>
            </a:r>
            <a:endParaRPr lang="en-US" sz="3600" dirty="0">
              <a:latin typeface="Britannic Bold" pitchFamily="34" charset="0"/>
            </a:endParaRPr>
          </a:p>
        </p:txBody>
      </p:sp>
      <p:pic>
        <p:nvPicPr>
          <p:cNvPr id="5" name="Picture 4" descr="stalin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914400"/>
            <a:ext cx="3116236" cy="4895088"/>
          </a:xfrm>
          <a:prstGeom prst="rect">
            <a:avLst/>
          </a:prstGeom>
        </p:spPr>
      </p:pic>
      <p:pic>
        <p:nvPicPr>
          <p:cNvPr id="6" name="COLW143576-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COLW143576-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0010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 showWhenStopped="0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numSld="3"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migran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457200"/>
            <a:ext cx="8114963" cy="591607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38200" y="914400"/>
            <a:ext cx="7696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Immigrants from around the world flocked to the United States, fueling fears that ideologies of anarchy and socialism, rapidly gaining popularity in Europe, would also spread to the U.S.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immigcarto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457200"/>
            <a:ext cx="8305800" cy="59436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accovanzet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1828800"/>
            <a:ext cx="5334000" cy="393746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chemeClr val="bg1">
                <a:lumMod val="85000"/>
                <a:lumOff val="15000"/>
              </a:schemeClr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4" descr="savesaccovanzett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1447800"/>
            <a:ext cx="6061502" cy="3980688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chemeClr val="bg1">
                <a:lumMod val="85000"/>
                <a:lumOff val="15000"/>
              </a:schemeClr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228600" y="304800"/>
            <a:ext cx="8610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latin typeface="Berlin Sans FB Demi" pitchFamily="34" charset="0"/>
              </a:rPr>
              <a:t>The issue of prejudice against foreigners came to a head  with the executions of Sacco and Vanzetti, two immigrants convicted of robbery and murder.</a:t>
            </a:r>
            <a:endParaRPr lang="en-US" sz="3200" dirty="0">
              <a:solidFill>
                <a:srgbClr val="C00000"/>
              </a:solidFill>
              <a:latin typeface="Berlin Sans FB Dem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3886200"/>
            <a:ext cx="6705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latin typeface="Berlin Sans FB Demi" pitchFamily="34" charset="0"/>
              </a:rPr>
              <a:t> Many believe that they had an unfair trial were executed because of their ethnicity and beliefs in anarchy.  Protests erupted around the world.</a:t>
            </a:r>
            <a:endParaRPr lang="en-US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8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5800" y="2438400"/>
            <a:ext cx="4343400" cy="353943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  <a:alpha val="10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haroni" pitchFamily="2" charset="-79"/>
                <a:cs typeface="Aharoni" pitchFamily="2" charset="-79"/>
              </a:rPr>
              <a:t>Charles Lindbergh completed the first non-stop transatlantic flight, taking </a:t>
            </a:r>
            <a:r>
              <a:rPr lang="en-US" sz="3200" i="1" dirty="0" smtClean="0">
                <a:latin typeface="Aharoni" pitchFamily="2" charset="-79"/>
                <a:cs typeface="Aharoni" pitchFamily="2" charset="-79"/>
              </a:rPr>
              <a:t>The Spirit of Saint Lewis 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from New York to Paris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.  </a:t>
            </a:r>
            <a:endParaRPr lang="en-US" sz="3200" dirty="0" smtClean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19600" y="2667000"/>
            <a:ext cx="4343400" cy="2739211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  <a:alpha val="10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haroni" pitchFamily="2" charset="-79"/>
                <a:cs typeface="Aharoni" pitchFamily="2" charset="-79"/>
              </a:rPr>
              <a:t>This earned him celebrity status as an All-American hero, plus a whopping sum of </a:t>
            </a:r>
            <a:r>
              <a:rPr lang="en-US" sz="4400" b="1" dirty="0" smtClean="0">
                <a:latin typeface="Aharoni" pitchFamily="2" charset="-79"/>
                <a:cs typeface="Aharoni" pitchFamily="2" charset="-79"/>
              </a:rPr>
              <a:t>$25,000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.</a:t>
            </a:r>
            <a:endParaRPr lang="en-US" sz="3200" dirty="0" smtClean="0"/>
          </a:p>
        </p:txBody>
      </p:sp>
      <p:pic>
        <p:nvPicPr>
          <p:cNvPr id="7" name="lindberg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2000" y="6248400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228600"/>
            <a:ext cx="358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On a lighter note…</a:t>
            </a:r>
            <a:endParaRPr lang="en-US" sz="36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8" name="lindbergh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3820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numSld="4" showWhenStopped="0">
                <p:cTn id="3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2" animBg="1"/>
      <p:bldP spid="2" grpId="3" animBg="1"/>
      <p:bldP spid="6" grpId="1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rans teleph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228600"/>
            <a:ext cx="8327571" cy="647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Britannic Bold" pitchFamily="34" charset="0"/>
              </a:rPr>
              <a:t>Other significant “firsts” in this year include the first transatlantic telephone call</a:t>
            </a:r>
            <a:endParaRPr lang="en-US" sz="3200" dirty="0">
              <a:solidFill>
                <a:schemeClr val="bg1">
                  <a:lumMod val="20000"/>
                  <a:lumOff val="80000"/>
                </a:schemeClr>
              </a:solidFill>
              <a:latin typeface="Britannic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4419600"/>
            <a:ext cx="7848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40000"/>
                    <a:lumOff val="60000"/>
                  </a:schemeClr>
                </a:solidFill>
                <a:latin typeface="Britannic Bold" pitchFamily="34" charset="0"/>
              </a:rPr>
              <a:t>And the first long distance transmission of television, showing images of Secretary of Commerce Herbert Hoover at a rate of 16 frames per second.</a:t>
            </a:r>
            <a:endParaRPr lang="en-US" sz="3200" dirty="0">
              <a:solidFill>
                <a:schemeClr val="bg1">
                  <a:lumMod val="40000"/>
                  <a:lumOff val="60000"/>
                </a:schemeClr>
              </a:solidFill>
              <a:latin typeface="Britannic Bold" pitchFamily="34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990600"/>
            <a:ext cx="71628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Music Credits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i="1" dirty="0" smtClean="0"/>
              <a:t>Hotter than That </a:t>
            </a:r>
            <a:br>
              <a:rPr lang="en-US" sz="3200" i="1" dirty="0" smtClean="0"/>
            </a:br>
            <a:r>
              <a:rPr lang="en-US" sz="3200" dirty="0" smtClean="0"/>
              <a:t>Louis Armstrong &amp; His Hot Five</a:t>
            </a:r>
          </a:p>
          <a:p>
            <a:pPr algn="ctr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i="1" dirty="0" smtClean="0"/>
              <a:t>Send Me To The ‘</a:t>
            </a:r>
            <a:r>
              <a:rPr lang="en-US" sz="3200" i="1" dirty="0" err="1" smtClean="0"/>
              <a:t>Lectric</a:t>
            </a:r>
            <a:r>
              <a:rPr lang="en-US" sz="3200" i="1" dirty="0" smtClean="0"/>
              <a:t> Chair</a:t>
            </a: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> Bessie Smith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i="1" dirty="0" smtClean="0"/>
              <a:t>Lindbergh, Eagle of the U.S.A.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Vernon Dalhart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371600"/>
            <a:ext cx="8077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i="1" dirty="0" smtClean="0">
                <a:latin typeface="Broadway" pitchFamily="82" charset="0"/>
              </a:rPr>
              <a:t>Can you guess?</a:t>
            </a:r>
            <a:br>
              <a:rPr lang="en-US" sz="7200" i="1" dirty="0" smtClean="0">
                <a:latin typeface="Broadway" pitchFamily="82" charset="0"/>
              </a:rPr>
            </a:br>
            <a:r>
              <a:rPr lang="en-US" sz="7200" i="1" dirty="0" smtClean="0">
                <a:latin typeface="Broadway" pitchFamily="82" charset="0"/>
              </a:rPr>
              <a:t/>
            </a:r>
            <a:br>
              <a:rPr lang="en-US" sz="7200" i="1" dirty="0" smtClean="0">
                <a:latin typeface="Broadway" pitchFamily="82" charset="0"/>
              </a:rPr>
            </a:br>
            <a:r>
              <a:rPr lang="en-US" sz="7200" i="1" dirty="0" smtClean="0">
                <a:latin typeface="Broadway" pitchFamily="82" charset="0"/>
              </a:rPr>
              <a:t>What year was it?</a:t>
            </a:r>
            <a:endParaRPr lang="en-US" sz="7200" i="1" dirty="0">
              <a:latin typeface="Broadway" pitchFamily="82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533400"/>
            <a:ext cx="8610600" cy="2554545"/>
          </a:xfrm>
          <a:prstGeom prst="rect">
            <a:avLst/>
          </a:prstGeom>
          <a:solidFill>
            <a:srgbClr val="C00000">
              <a:alpha val="5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Broadway" pitchFamily="82" charset="0"/>
              </a:rPr>
              <a:t>The Jazz Singer is the most popular film of the year and is the first sound-motion picture (or </a:t>
            </a:r>
            <a:r>
              <a:rPr lang="en-US" sz="4000" i="1" dirty="0" smtClean="0">
                <a:solidFill>
                  <a:schemeClr val="bg1"/>
                </a:solidFill>
                <a:latin typeface="Broadway" pitchFamily="82" charset="0"/>
              </a:rPr>
              <a:t>talkie</a:t>
            </a:r>
            <a:r>
              <a:rPr lang="en-US" sz="4000" dirty="0" smtClean="0">
                <a:solidFill>
                  <a:schemeClr val="bg1"/>
                </a:solidFill>
                <a:latin typeface="Broadway" pitchFamily="82" charset="0"/>
              </a:rPr>
              <a:t>) to be a true hit.</a:t>
            </a:r>
            <a:endParaRPr lang="en-US" sz="4000" dirty="0">
              <a:solidFill>
                <a:schemeClr val="bg1"/>
              </a:solidFill>
              <a:latin typeface="Broadway" pitchFamily="82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ash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17440" y="0"/>
            <a:ext cx="4626560" cy="6858000"/>
          </a:xfrm>
          <a:prstGeom prst="rect">
            <a:avLst/>
          </a:prstGeom>
        </p:spPr>
      </p:pic>
      <p:pic>
        <p:nvPicPr>
          <p:cNvPr id="9" name="Picture 8" descr="menssty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4419601" cy="6858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86000" y="1828800"/>
            <a:ext cx="4800600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Bauhaus 93" pitchFamily="82" charset="0"/>
              </a:rPr>
              <a:t>The style of the times</a:t>
            </a:r>
            <a:endParaRPr lang="en-US" sz="6000" dirty="0">
              <a:latin typeface="Bauhaus 93" pitchFamily="82" charset="0"/>
            </a:endParaRPr>
          </a:p>
        </p:txBody>
      </p:sp>
      <p:pic>
        <p:nvPicPr>
          <p:cNvPr id="10" name="Picture 9" descr="fashioncarto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7000" y="304800"/>
            <a:ext cx="4203700" cy="635000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762000"/>
            <a:ext cx="3352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Bradley Hand ITC" pitchFamily="66" charset="0"/>
              </a:rPr>
              <a:t>Knickerbockers, later shortened to “knickers”, were popular casual wear for the well-dressed gentleman. </a:t>
            </a:r>
          </a:p>
          <a:p>
            <a:endParaRPr lang="en-US" dirty="0"/>
          </a:p>
        </p:txBody>
      </p:sp>
      <p:pic>
        <p:nvPicPr>
          <p:cNvPr id="4" name="Picture 3" descr="john_grace_and_betty_dating.jpg"/>
          <p:cNvPicPr>
            <a:picLocks noChangeAspect="1"/>
          </p:cNvPicPr>
          <p:nvPr/>
        </p:nvPicPr>
        <p:blipFill>
          <a:blip r:embed="rId2" cstate="print"/>
          <a:srcRect r="2000" b="8408"/>
          <a:stretch>
            <a:fillRect/>
          </a:stretch>
        </p:blipFill>
        <p:spPr>
          <a:xfrm>
            <a:off x="5105400" y="533400"/>
            <a:ext cx="3733800" cy="4876800"/>
          </a:xfrm>
          <a:prstGeom prst="ellipse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0" y="609600"/>
            <a:ext cx="48006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Bradley Hand ITC" pitchFamily="66" charset="0"/>
              </a:rPr>
              <a:t>As were the baggy pants designed to cover them. Oxford “bags” were first worn by Oxford undergraduates, who used them to conceal knickers, which had been banned by the school. </a:t>
            </a:r>
          </a:p>
          <a:p>
            <a:endParaRPr lang="en-US" dirty="0"/>
          </a:p>
        </p:txBody>
      </p:sp>
      <p:pic>
        <p:nvPicPr>
          <p:cNvPr id="5" name="Picture 4" descr="mensfash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609600"/>
            <a:ext cx="3560064" cy="5120640"/>
          </a:xfrm>
          <a:prstGeom prst="round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75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75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457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radley Hand ITC" pitchFamily="66" charset="0"/>
              </a:rPr>
              <a:t>For women short skirts and embellishments such as fringe and feathers  stole the scene</a:t>
            </a:r>
            <a:endParaRPr lang="en-US" sz="3600" dirty="0">
              <a:latin typeface="Bradley Hand ITC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19600" y="3200400"/>
            <a:ext cx="3886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radley Hand ITC" pitchFamily="66" charset="0"/>
              </a:rPr>
              <a:t>Women wore their hair in short bobs, which were carefully curled into “finger waves”</a:t>
            </a:r>
            <a:endParaRPr lang="en-US" sz="3600" dirty="0">
              <a:latin typeface="Bradley Hand ITC" pitchFamily="66" charset="0"/>
            </a:endParaRPr>
          </a:p>
        </p:txBody>
      </p:sp>
      <p:pic>
        <p:nvPicPr>
          <p:cNvPr id="4" name="Picture 3" descr="curlinghair.jpg"/>
          <p:cNvPicPr>
            <a:picLocks noChangeAspect="1"/>
          </p:cNvPicPr>
          <p:nvPr/>
        </p:nvPicPr>
        <p:blipFill>
          <a:blip r:embed="rId2" cstate="print"/>
          <a:srcRect l="15625" t="6250" r="28125" b="26563"/>
          <a:stretch>
            <a:fillRect/>
          </a:stretch>
        </p:blipFill>
        <p:spPr>
          <a:xfrm>
            <a:off x="1045699" y="2971800"/>
            <a:ext cx="2743200" cy="32766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flapper5.jpg"/>
          <p:cNvPicPr>
            <a:picLocks noChangeAspect="1"/>
          </p:cNvPicPr>
          <p:nvPr/>
        </p:nvPicPr>
        <p:blipFill>
          <a:blip r:embed="rId3" cstate="print"/>
          <a:srcRect l="4430" t="6118" r="22152"/>
          <a:stretch>
            <a:fillRect/>
          </a:stretch>
        </p:blipFill>
        <p:spPr>
          <a:xfrm>
            <a:off x="5715000" y="292320"/>
            <a:ext cx="1676400" cy="29231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92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appers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304800"/>
            <a:ext cx="4114800" cy="58958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chemeClr val="accent2">
                <a:lumMod val="60000"/>
                <a:lumOff val="4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 descr="flapperpaint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990600"/>
            <a:ext cx="4702683" cy="556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flappers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0" y="228600"/>
            <a:ext cx="4169763" cy="6134186"/>
          </a:xfrm>
          <a:prstGeom prst="rect">
            <a:avLst/>
          </a:prstGeom>
          <a:ln w="228600" cap="sq" cmpd="thickThin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  <a:reflection blurRad="6350" stA="50000" endA="300" endPos="38500" dist="50800" dir="5400000" sy="-100000" algn="bl" rotWithShape="0"/>
          </a:effectLst>
        </p:spPr>
      </p:pic>
      <p:pic>
        <p:nvPicPr>
          <p:cNvPr id="6" name="Picture 5" descr="flappersdancing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533400"/>
            <a:ext cx="6324600" cy="5399048"/>
          </a:xfrm>
          <a:prstGeom prst="rect">
            <a:avLst/>
          </a:prstGeom>
          <a:ln w="76200">
            <a:solidFill>
              <a:srgbClr val="FFC000"/>
            </a:solidFill>
            <a:prstDash val="sysDot"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2" name="Picture 1" descr="Flapper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6662" y="3048000"/>
            <a:ext cx="3303289" cy="3424990"/>
          </a:xfrm>
          <a:prstGeom prst="rect">
            <a:avLst/>
          </a:prstGeom>
          <a:ln w="228600" cap="sq" cmpd="thickThin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  <a:reflection blurRad="6350" stA="50000" endA="300" endPos="38500" dist="508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2209800" y="1828800"/>
            <a:ext cx="480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Bauhaus 93" pitchFamily="82" charset="0"/>
              </a:rPr>
              <a:t>Girls just wanted to have fun…</a:t>
            </a:r>
            <a:endParaRPr lang="en-US" sz="6000" dirty="0">
              <a:latin typeface="Bauhaus 93" pitchFamily="82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0"/>
                            </p:stCondLst>
                            <p:childTnLst>
                              <p:par>
                                <p:cTn id="48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mokingwom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81000"/>
            <a:ext cx="2213610" cy="3379470"/>
          </a:xfrm>
          <a:prstGeom prst="roundRect">
            <a:avLst/>
          </a:prstGeom>
          <a:ln w="1905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" name="Picture 1" descr="lucky-strik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32672" y="0"/>
            <a:ext cx="4911328" cy="6858000"/>
          </a:xfrm>
          <a:prstGeom prst="rect">
            <a:avLst/>
          </a:prstGeom>
        </p:spPr>
      </p:pic>
      <p:pic>
        <p:nvPicPr>
          <p:cNvPr id="3" name="Picture 2" descr="smok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81200" y="1828800"/>
            <a:ext cx="5238750" cy="3343275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3" descr="smokingma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00800" y="3276600"/>
            <a:ext cx="2514600" cy="3030415"/>
          </a:xfrm>
          <a:prstGeom prst="round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1143000" y="1752600"/>
            <a:ext cx="3048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Bauhaus 93" pitchFamily="82" charset="0"/>
              </a:rPr>
              <a:t>…And everyone loved to smoke</a:t>
            </a:r>
            <a:endParaRPr lang="en-US" sz="4800" dirty="0">
              <a:latin typeface="Bauhaus 93" pitchFamily="82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00600" y="1905000"/>
            <a:ext cx="4114800" cy="3477875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  <a:alpha val="26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Britannic Bold" pitchFamily="34" charset="0"/>
              </a:rPr>
              <a:t>The Bureau of Prohibition was created to enforce the ban on alcohol</a:t>
            </a:r>
            <a:endParaRPr lang="en-US" sz="4400" dirty="0">
              <a:latin typeface="Britannic Bold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ancingcouple.jpg"/>
          <p:cNvPicPr>
            <a:picLocks noChangeAspect="1"/>
          </p:cNvPicPr>
          <p:nvPr/>
        </p:nvPicPr>
        <p:blipFill>
          <a:blip r:embed="rId2" cstate="print"/>
          <a:srcRect l="5556" t="2778" r="7407"/>
          <a:stretch>
            <a:fillRect/>
          </a:stretch>
        </p:blipFill>
        <p:spPr>
          <a:xfrm>
            <a:off x="5029200" y="609600"/>
            <a:ext cx="3581400" cy="5486400"/>
          </a:xfrm>
          <a:prstGeom prst="round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228600" y="1143000"/>
            <a:ext cx="4648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Forte" pitchFamily="66" charset="0"/>
              </a:rPr>
              <a:t>But that didn’t stop people from having lots of fun at speakeasies…</a:t>
            </a:r>
            <a:endParaRPr lang="en-US" sz="5400" dirty="0">
              <a:latin typeface="Forte" pitchFamily="66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chnic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ap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rgbClr val="DD7E0E"/>
    </a:dk1>
    <a:lt1>
      <a:srgbClr val="F7C890"/>
    </a:lt1>
    <a:dk2>
      <a:srgbClr val="DD7E0E"/>
    </a:dk2>
    <a:lt2>
      <a:srgbClr val="809EC2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384</Words>
  <Application>Microsoft Office PowerPoint</Application>
  <PresentationFormat>On-screen Show (4:3)</PresentationFormat>
  <Paragraphs>25</Paragraphs>
  <Slides>17</Slides>
  <Notes>0</Notes>
  <HiddenSlides>0</HiddenSlides>
  <MMClips>7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Office Theme</vt:lpstr>
      <vt:lpstr>Technic</vt:lpstr>
      <vt:lpstr>Paper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Shen</dc:creator>
  <cp:lastModifiedBy>spaun</cp:lastModifiedBy>
  <cp:revision>5</cp:revision>
  <dcterms:created xsi:type="dcterms:W3CDTF">2010-09-25T19:15:28Z</dcterms:created>
  <dcterms:modified xsi:type="dcterms:W3CDTF">2010-09-29T21:27:38Z</dcterms:modified>
</cp:coreProperties>
</file>